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5" r:id="rId2"/>
    <p:sldId id="256" r:id="rId3"/>
    <p:sldId id="257" r:id="rId4"/>
    <p:sldId id="259" r:id="rId5"/>
    <p:sldId id="283" r:id="rId6"/>
    <p:sldId id="261" r:id="rId7"/>
    <p:sldId id="263" r:id="rId8"/>
    <p:sldId id="265" r:id="rId9"/>
    <p:sldId id="267" r:id="rId10"/>
    <p:sldId id="268" r:id="rId11"/>
    <p:sldId id="272" r:id="rId12"/>
    <p:sldId id="273" r:id="rId13"/>
    <p:sldId id="280" r:id="rId14"/>
    <p:sldId id="274" r:id="rId15"/>
    <p:sldId id="281" r:id="rId16"/>
    <p:sldId id="275" r:id="rId17"/>
    <p:sldId id="284" r:id="rId18"/>
    <p:sldId id="278" r:id="rId19"/>
    <p:sldId id="282" r:id="rId20"/>
    <p:sldId id="277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61" autoAdjust="0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ABFFBB-2108-4A91-A018-0E40F2CF92CD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E4355C-D043-4A02-A9DA-F6E291723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8767-E40D-4037-920F-9253F010B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31F2C-E54A-44F7-89A1-859063F65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76AE-7B53-4015-9191-E7EEADE48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3FCE4B-B691-43BC-972C-D0B705102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9B929-3DFA-4F9B-8F2F-8DC01C836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9ACA-ACFA-445A-AF27-6670B7479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53D2-08B4-49B6-B082-93594D3E3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546E-8E5F-4669-A41F-5201D42BB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D360-29BB-4A87-BEDD-FF11730B5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1F6C-77E1-4A44-8085-A48D97075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B5D48-9156-459C-A265-FBEF5C7CD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F9383-B72C-4105-8ACF-E7CC7917A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ED55F-64E5-4452-BD9F-CF77F514FF51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PTA/OTA 106</a:t>
            </a:r>
            <a:br>
              <a:rPr lang="en-US" sz="3600" b="1" dirty="0" smtClean="0"/>
            </a:br>
            <a:r>
              <a:rPr lang="en-US" sz="3600" b="1" dirty="0" smtClean="0"/>
              <a:t>Unit 2 Lecture 1</a:t>
            </a:r>
            <a:endParaRPr lang="en-US" sz="3600" b="1" dirty="0"/>
          </a:p>
        </p:txBody>
      </p:sp>
      <p:pic>
        <p:nvPicPr>
          <p:cNvPr id="32771" name="Picture 3" descr="C:\Documents and Settings\GaryB\Local Settings\Temporary Internet Files\Content.IE5\N6V60PCZ\MPj043874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Coronary Vessels and circulation</a:t>
            </a:r>
          </a:p>
        </p:txBody>
      </p:sp>
      <p:pic>
        <p:nvPicPr>
          <p:cNvPr id="14342" name="Picture 6" descr="E:\MEDIA\1775\17754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81225"/>
            <a:ext cx="4648200" cy="4067175"/>
          </a:xfrm>
          <a:noFill/>
          <a:ln/>
        </p:spPr>
      </p:pic>
      <p:pic>
        <p:nvPicPr>
          <p:cNvPr id="14343" name="Picture 7" descr="E:\MEDIA\1775\177547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09800"/>
            <a:ext cx="4419600" cy="4079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Cardiac Conduction Systems: the Heart pacemaker</a:t>
            </a:r>
          </a:p>
        </p:txBody>
      </p:sp>
      <p:pic>
        <p:nvPicPr>
          <p:cNvPr id="18438" name="Picture 6" descr="E:\MEDIA\1775\17755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8077200" cy="563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Physiology of Cardiac Muscle Contraction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5720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b="1"/>
              <a:t>Action potential initiated by the SA node</a:t>
            </a:r>
          </a:p>
          <a:p>
            <a:pPr marL="533400" indent="-533400">
              <a:buFontTx/>
              <a:buAutoNum type="arabicPeriod"/>
            </a:pPr>
            <a:r>
              <a:rPr lang="en-US" sz="2000" b="1"/>
              <a:t>Action potential conducted to the purkinje fibers</a:t>
            </a:r>
          </a:p>
          <a:p>
            <a:pPr marL="533400" indent="-533400">
              <a:buFontTx/>
              <a:buAutoNum type="arabicPeriod"/>
            </a:pPr>
            <a:r>
              <a:rPr lang="en-US" sz="2000" b="1"/>
              <a:t>Depolarization of sarcolemma opens voltage-gated fast Na+ channels causing rapid depolarization</a:t>
            </a:r>
          </a:p>
          <a:p>
            <a:pPr marL="533400" indent="-533400">
              <a:buFontTx/>
              <a:buAutoNum type="arabicPeriod"/>
            </a:pPr>
            <a:r>
              <a:rPr lang="en-US" sz="2000" b="1"/>
              <a:t>Prolonged depolarization called the “plateau” involves opening of voltage-gated slow Ca2+ channels</a:t>
            </a:r>
          </a:p>
          <a:p>
            <a:pPr marL="533400" indent="-533400">
              <a:buFontTx/>
              <a:buAutoNum type="arabicPeriod"/>
            </a:pPr>
            <a:endParaRPr lang="en-US" sz="2000" b="1"/>
          </a:p>
        </p:txBody>
      </p:sp>
      <p:pic>
        <p:nvPicPr>
          <p:cNvPr id="19462" name="Picture 6" descr="E:\MEDIA\1775\17755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86325" y="1066800"/>
            <a:ext cx="4252913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Physiology of Cardiac Muscle Contraction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572000" cy="4114800"/>
          </a:xfrm>
        </p:spPr>
        <p:txBody>
          <a:bodyPr/>
          <a:lstStyle/>
          <a:p>
            <a:pPr marL="533400" indent="-533400">
              <a:buFontTx/>
              <a:buAutoNum type="arabicPeriod" startAt="5"/>
            </a:pPr>
            <a:r>
              <a:rPr lang="en-US" sz="2400" b="1"/>
              <a:t>Repolarization is caused by opening of voltage-gated K+ channels</a:t>
            </a:r>
          </a:p>
          <a:p>
            <a:pPr marL="533400" indent="-533400">
              <a:buFontTx/>
              <a:buAutoNum type="arabicPeriod" startAt="5"/>
            </a:pPr>
            <a:r>
              <a:rPr lang="en-US" sz="2400" b="1"/>
              <a:t>The prolonged depolarization causes an absolute refractory period where the cardiac muscle can not respond to additional stimulus. </a:t>
            </a:r>
          </a:p>
        </p:txBody>
      </p:sp>
      <p:pic>
        <p:nvPicPr>
          <p:cNvPr id="26628" name="Picture 4" descr="E:\MEDIA\1775\17755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0763" y="990600"/>
            <a:ext cx="4308475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parts of an Electrocardiogram (EKG) during a cardiac cycle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P wave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atrial depolarization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(Large P = atrial enlargement)</a:t>
            </a:r>
          </a:p>
          <a:p>
            <a:pPr>
              <a:lnSpc>
                <a:spcPct val="90000"/>
              </a:lnSpc>
            </a:pPr>
            <a:r>
              <a:rPr lang="en-US" sz="2000" b="1"/>
              <a:t>QRS complex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ventricular depolarization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(Large Q = myocardial infarction)</a:t>
            </a:r>
          </a:p>
          <a:p>
            <a:pPr>
              <a:lnSpc>
                <a:spcPct val="90000"/>
              </a:lnSpc>
            </a:pPr>
            <a:r>
              <a:rPr lang="en-US" sz="2000" b="1"/>
              <a:t>T Wave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ventricular repolarization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(Flat T = coronary artery disease)</a:t>
            </a:r>
          </a:p>
          <a:p>
            <a:pPr>
              <a:lnSpc>
                <a:spcPct val="90000"/>
              </a:lnSpc>
            </a:pPr>
            <a:r>
              <a:rPr lang="en-US" sz="2000" b="1"/>
              <a:t>P-Q interval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Time required for conduction from SA node to purkinje fibers</a:t>
            </a:r>
          </a:p>
          <a:p>
            <a:pPr>
              <a:lnSpc>
                <a:spcPct val="90000"/>
              </a:lnSpc>
            </a:pPr>
            <a:endParaRPr lang="en-US" sz="2000" b="1"/>
          </a:p>
        </p:txBody>
      </p:sp>
      <p:pic>
        <p:nvPicPr>
          <p:cNvPr id="20486" name="Picture 6" descr="E:\MEDIA\1775\1775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4988" y="1752600"/>
            <a:ext cx="493395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parts of an Electrocardiogram (EKG) during a cardiac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sz="2000" b="1"/>
              <a:t>S-T segment =</a:t>
            </a:r>
          </a:p>
          <a:p>
            <a:pPr>
              <a:buFontTx/>
              <a:buNone/>
            </a:pPr>
            <a:r>
              <a:rPr lang="en-US" sz="2000" b="1"/>
              <a:t>	Time when ventricular myocardia is depolarized</a:t>
            </a:r>
          </a:p>
          <a:p>
            <a:pPr>
              <a:buFontTx/>
              <a:buNone/>
            </a:pPr>
            <a:r>
              <a:rPr lang="en-US" sz="2000" b="1"/>
              <a:t>	(elevated S-T indicates acute myocardial infraction}</a:t>
            </a:r>
          </a:p>
          <a:p>
            <a:r>
              <a:rPr lang="en-US" sz="2000" b="1"/>
              <a:t>Q-T interval=</a:t>
            </a:r>
          </a:p>
          <a:p>
            <a:pPr>
              <a:buFontTx/>
              <a:buNone/>
            </a:pPr>
            <a:r>
              <a:rPr lang="en-US" sz="2000" b="1"/>
              <a:t>	time form start of ventricular depolarization to ventricular repolarization.</a:t>
            </a:r>
          </a:p>
          <a:p>
            <a:pPr>
              <a:buFontTx/>
              <a:buNone/>
            </a:pPr>
            <a:r>
              <a:rPr lang="en-US" sz="2000" b="1"/>
              <a:t>	(Lengthened by myocardial damage)</a:t>
            </a:r>
          </a:p>
        </p:txBody>
      </p:sp>
      <p:pic>
        <p:nvPicPr>
          <p:cNvPr id="27652" name="Picture 4" descr="E:\MEDIA\1775\1775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8013" y="1828800"/>
            <a:ext cx="4860925" cy="50292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35052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/>
              <a:t>The Cardiac Cycle</a:t>
            </a:r>
            <a:r>
              <a:rPr lang="en-US" sz="2800" b="1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Atrial Systole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Atrial Diastole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Ventricular fillling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Ventricular Ejection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Ventricular Systole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Ventricular Diastole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Isovolumetric Contraction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Isovolumetric Relaxation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</p:txBody>
      </p:sp>
      <p:pic>
        <p:nvPicPr>
          <p:cNvPr id="21510" name="Picture 6" descr="E:\MEDIA\1775\17755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28600"/>
            <a:ext cx="5562600" cy="62484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35052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/>
              <a:t>The Cardiac Cycle</a:t>
            </a:r>
            <a:r>
              <a:rPr lang="en-US" sz="2400" b="1"/>
              <a:t>:  </a:t>
            </a:r>
          </a:p>
          <a:p>
            <a:pPr>
              <a:buFontTx/>
              <a:buNone/>
            </a:pPr>
            <a:r>
              <a:rPr lang="en-US" sz="2400" b="1"/>
              <a:t>End-diastolic volume</a:t>
            </a:r>
          </a:p>
          <a:p>
            <a:pPr>
              <a:buFontTx/>
              <a:buNone/>
            </a:pPr>
            <a:r>
              <a:rPr lang="en-US" sz="2400" b="1"/>
              <a:t>End-systolic volume</a:t>
            </a:r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endParaRPr lang="en-US" sz="2400" b="1"/>
          </a:p>
        </p:txBody>
      </p:sp>
      <p:pic>
        <p:nvPicPr>
          <p:cNvPr id="30723" name="Picture 3" descr="E:\MEDIA\1775\17755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41675" y="228600"/>
            <a:ext cx="5902325" cy="66294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Cardiac Output (CO)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sz="2400" b="1"/>
              <a:t>CO = volume of blood ejected from the left ventricle into the Aorta each minute.</a:t>
            </a:r>
          </a:p>
          <a:p>
            <a:r>
              <a:rPr lang="en-US" sz="2400" b="1"/>
              <a:t>CO = SV x HR</a:t>
            </a:r>
          </a:p>
          <a:p>
            <a:r>
              <a:rPr lang="en-US" sz="2400" b="1"/>
              <a:t>SV = stroke volume, volume of blood ejected from ventricle (70 ml)</a:t>
            </a:r>
          </a:p>
          <a:p>
            <a:r>
              <a:rPr lang="en-US" sz="2400" b="1"/>
              <a:t>HR = Heart rate, heartbeats per minute</a:t>
            </a:r>
          </a:p>
        </p:txBody>
      </p:sp>
      <p:pic>
        <p:nvPicPr>
          <p:cNvPr id="24582" name="Picture 6" descr="E:\MEDIA\1775\1775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3600" y="838200"/>
            <a:ext cx="4387850" cy="60198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Cardiac Output (CO)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Factors the effect SV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1.  Preload:  degree of stretch of the myocardium before contraction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2.  Contractility:  force of contraction of the ventricular myocardium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3.  Afterload:  Force or pressure that the ventricular myocardium must exceeded to open the semilunar valves. </a:t>
            </a:r>
          </a:p>
        </p:txBody>
      </p:sp>
      <p:pic>
        <p:nvPicPr>
          <p:cNvPr id="28676" name="Picture 4" descr="E:\MEDIA\1775\1775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9163" y="914400"/>
            <a:ext cx="4332287" cy="59436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Position of the heart and Associated Structures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r>
              <a:rPr lang="en-US" sz="2800" b="1"/>
              <a:t>Coronary trivia </a:t>
            </a:r>
          </a:p>
          <a:p>
            <a:pPr>
              <a:buFontTx/>
              <a:buNone/>
            </a:pPr>
            <a:r>
              <a:rPr lang="en-US" sz="2800" b="1"/>
              <a:t>	Pumps blood through 60,000 miles of blood vessels</a:t>
            </a:r>
          </a:p>
          <a:p>
            <a:r>
              <a:rPr lang="en-US" sz="2800" b="1"/>
              <a:t>Pumps about 3,600 gal per day</a:t>
            </a:r>
          </a:p>
          <a:p>
            <a:r>
              <a:rPr lang="en-US" sz="2800" b="1"/>
              <a:t>2.6 million gal per year</a:t>
            </a:r>
          </a:p>
        </p:txBody>
      </p:sp>
      <p:pic>
        <p:nvPicPr>
          <p:cNvPr id="2054" name="Picture 6" descr="E:\MEDIA\1775\17753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8800"/>
            <a:ext cx="5181600" cy="3978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5334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Nervous Control of Cardiac Activity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23557" name="Picture 5" descr="E:\MEDIA\1775\177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7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Approximate Location of the heart projected to the </a:t>
            </a:r>
            <a:r>
              <a:rPr lang="en-US" sz="4000" b="1" dirty="0" smtClean="0">
                <a:solidFill>
                  <a:schemeClr val="tx1"/>
                </a:solidFill>
              </a:rPr>
              <a:t>surface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/>
              <a:t>	Landmarks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Superior R point: Is at the superior border of the R 3</a:t>
            </a:r>
            <a:r>
              <a:rPr lang="en-US" sz="2000" b="1" baseline="30000" dirty="0"/>
              <a:t>rd</a:t>
            </a:r>
            <a:r>
              <a:rPr lang="en-US" sz="2000" b="1" dirty="0"/>
              <a:t> costal cartilage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Superior L point: Is located at the inferior border of the L 2</a:t>
            </a:r>
            <a:r>
              <a:rPr lang="en-US" sz="2000" b="1" baseline="30000" dirty="0"/>
              <a:t>nd</a:t>
            </a:r>
            <a:r>
              <a:rPr lang="en-US" sz="2000" b="1" dirty="0"/>
              <a:t> costal cartilage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Inferior L point: (the apex) is located at of the heart in the L 5</a:t>
            </a:r>
            <a:r>
              <a:rPr lang="en-US" sz="2000" b="1" baseline="30000" dirty="0"/>
              <a:t>th</a:t>
            </a:r>
            <a:r>
              <a:rPr lang="en-US" sz="2000" b="1" dirty="0"/>
              <a:t> </a:t>
            </a:r>
            <a:r>
              <a:rPr lang="en-US" sz="2000" b="1" dirty="0" err="1"/>
              <a:t>intercostal</a:t>
            </a:r>
            <a:r>
              <a:rPr lang="en-US" sz="2000" b="1" dirty="0"/>
              <a:t> space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Inferior R point:  Is located at the superior border of the sixth R costal </a:t>
            </a:r>
            <a:r>
              <a:rPr lang="en-US" sz="2000" b="1" dirty="0" err="1"/>
              <a:t>catilage</a:t>
            </a:r>
            <a:endParaRPr lang="en-US" sz="2000" b="1" dirty="0"/>
          </a:p>
        </p:txBody>
      </p:sp>
      <p:pic>
        <p:nvPicPr>
          <p:cNvPr id="18434" name="Picture 2" descr="http://securedownload.lww.com/downloads/thePoint/9780781762748_Moore/9780781773553_IR/Image_Bank/jpg/labeled/moore-SA01-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648200" cy="3060066"/>
          </a:xfrm>
          <a:prstGeom prst="rect">
            <a:avLst/>
          </a:prstGeom>
          <a:noFill/>
        </p:spPr>
      </p:pic>
      <p:pic>
        <p:nvPicPr>
          <p:cNvPr id="18436" name="Picture 4" descr="http://securedownload.lww.com/downloads/thePoint/9780781762748_Moore/9780781773553_IR/Image_Bank/jpg/labeled/moore-SA01-0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648200" cy="206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Layers of the heart wall and it’s associated membranes</a:t>
            </a:r>
          </a:p>
        </p:txBody>
      </p:sp>
      <p:pic>
        <p:nvPicPr>
          <p:cNvPr id="5126" name="Picture 6" descr="E:\MEDIA\1775\17753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71625"/>
            <a:ext cx="6477000" cy="5307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External Anatomy of the Heart</a:t>
            </a:r>
          </a:p>
        </p:txBody>
      </p:sp>
      <p:pic>
        <p:nvPicPr>
          <p:cNvPr id="29699" name="Picture 3" descr="E:\MEDIA\1775\17753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19200"/>
            <a:ext cx="6477000" cy="5567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572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External Anatomy of the Heart</a:t>
            </a:r>
          </a:p>
        </p:txBody>
      </p:sp>
      <p:pic>
        <p:nvPicPr>
          <p:cNvPr id="7180" name="Picture 12" descr="E:\MEDIA\1775\17753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066800"/>
            <a:ext cx="640080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685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Internal Anatomy of the Heart</a:t>
            </a:r>
          </a:p>
        </p:txBody>
      </p:sp>
      <p:pic>
        <p:nvPicPr>
          <p:cNvPr id="9222" name="Picture 6" descr="E:\MEDIA\1775\17753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5257800" cy="4495800"/>
          </a:xfrm>
          <a:noFill/>
          <a:ln/>
        </p:spPr>
      </p:pic>
      <p:pic>
        <p:nvPicPr>
          <p:cNvPr id="9223" name="Picture 7" descr="E:\MEDIA\1775\177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Position and Function of the Cardiac valves</a:t>
            </a:r>
          </a:p>
        </p:txBody>
      </p:sp>
      <p:pic>
        <p:nvPicPr>
          <p:cNvPr id="11270" name="Picture 6" descr="E:\MEDIA\1775\17754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5181600" cy="3281363"/>
          </a:xfrm>
          <a:noFill/>
          <a:ln/>
        </p:spPr>
      </p:pic>
      <p:pic>
        <p:nvPicPr>
          <p:cNvPr id="11271" name="Picture 7" descr="E:\MEDIA\1775\177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52800"/>
            <a:ext cx="533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Circulations Patterns of the Heart</a:t>
            </a:r>
          </a:p>
        </p:txBody>
      </p:sp>
      <p:pic>
        <p:nvPicPr>
          <p:cNvPr id="13318" name="Picture 6" descr="E:\MEDIA\1775\17754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47800"/>
            <a:ext cx="3360738" cy="5410200"/>
          </a:xfrm>
          <a:noFill/>
          <a:ln/>
        </p:spPr>
      </p:pic>
      <p:pic>
        <p:nvPicPr>
          <p:cNvPr id="13319" name="Picture 7" descr="E:\MEDIA\1775\177544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47800"/>
            <a:ext cx="5715000" cy="4778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654</TotalTime>
  <Words>268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PTA/OTA 106 Unit 2 Lecture 1</vt:lpstr>
      <vt:lpstr>Position of the heart and Associated Structures</vt:lpstr>
      <vt:lpstr>Approximate Location of the heart projected to the surface</vt:lpstr>
      <vt:lpstr>Layers of the heart wall and it’s associated membranes</vt:lpstr>
      <vt:lpstr>External Anatomy of the Heart</vt:lpstr>
      <vt:lpstr>External Anatomy of the Heart</vt:lpstr>
      <vt:lpstr>Internal Anatomy of the Heart</vt:lpstr>
      <vt:lpstr>Position and Function of the Cardiac valves</vt:lpstr>
      <vt:lpstr>Circulations Patterns of the Heart</vt:lpstr>
      <vt:lpstr>Coronary Vessels and circulation</vt:lpstr>
      <vt:lpstr>Cardiac Conduction Systems: the Heart pacemaker</vt:lpstr>
      <vt:lpstr>Physiology of Cardiac Muscle Contraction </vt:lpstr>
      <vt:lpstr>Physiology of Cardiac Muscle Contraction </vt:lpstr>
      <vt:lpstr>The parts of an Electrocardiogram (EKG) during a cardiac cycle</vt:lpstr>
      <vt:lpstr>The parts of an Electrocardiogram (EKG) during a cardiac cycle</vt:lpstr>
      <vt:lpstr>PowerPoint Presentation</vt:lpstr>
      <vt:lpstr>PowerPoint Presentation</vt:lpstr>
      <vt:lpstr>Cardiac Output (CO)</vt:lpstr>
      <vt:lpstr>Cardiac Output (CO)</vt:lpstr>
      <vt:lpstr>Nervous Control of Cardiac Activity</vt:lpstr>
    </vt:vector>
  </TitlesOfParts>
  <Company>Spokane Falls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22</cp:revision>
  <dcterms:created xsi:type="dcterms:W3CDTF">2002-02-12T00:42:58Z</dcterms:created>
  <dcterms:modified xsi:type="dcterms:W3CDTF">2012-10-18T23:42:07Z</dcterms:modified>
</cp:coreProperties>
</file>